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98F3D-6652-48F8-B6B7-9E1FD5D086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0C71047-3A59-4103-826A-412BBCF2DA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1159BE9-CDBD-4AEB-8C65-4EBAA3AD4529}"/>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5" name="Footer Placeholder 4">
            <a:extLst>
              <a:ext uri="{FF2B5EF4-FFF2-40B4-BE49-F238E27FC236}">
                <a16:creationId xmlns:a16="http://schemas.microsoft.com/office/drawing/2014/main" id="{7CE4B4A4-F1BA-4E2D-8C65-73035517511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F624E14-5ECF-4888-876B-59169E1C17FB}"/>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2447195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4EC0D-419D-411C-A086-271A25A2192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F9ACD7F-053F-4D90-9D48-2DD572F551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EE93E13-4678-4CA6-9828-EDE885D4316D}"/>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5" name="Footer Placeholder 4">
            <a:extLst>
              <a:ext uri="{FF2B5EF4-FFF2-40B4-BE49-F238E27FC236}">
                <a16:creationId xmlns:a16="http://schemas.microsoft.com/office/drawing/2014/main" id="{E31C584C-4824-4ADE-80D0-B18554B5E78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2D2681C-80EE-4C3E-88E6-C7F086BE9C53}"/>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3729725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F5523F-B8B5-4E9D-BA57-4136E4F312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F495FD7-C3AB-427B-858D-4A3F5B81422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2F4B49F-E9D4-44A7-AE5B-FC2F61665A97}"/>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5" name="Footer Placeholder 4">
            <a:extLst>
              <a:ext uri="{FF2B5EF4-FFF2-40B4-BE49-F238E27FC236}">
                <a16:creationId xmlns:a16="http://schemas.microsoft.com/office/drawing/2014/main" id="{3DD69147-076A-437D-951E-0D6149B759E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163E44D-57A8-406C-BE2B-EE832AF5A3BE}"/>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915644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F6BEA-DF58-411F-BEE0-2741D71043A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2750EB8-7186-46E4-B9CF-4421CB28EF0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009CCF6-BED9-415B-92FA-9226A8F75565}"/>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5" name="Footer Placeholder 4">
            <a:extLst>
              <a:ext uri="{FF2B5EF4-FFF2-40B4-BE49-F238E27FC236}">
                <a16:creationId xmlns:a16="http://schemas.microsoft.com/office/drawing/2014/main" id="{CA9D7AF0-95A9-40A3-8035-4F7769F02F8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727CDC-A10C-4001-9BF7-F3889C18F4FB}"/>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623259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D511E-D0BB-4FF1-AC92-843EC6B674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8A85E47-9652-4A2C-8208-053F9B9D3C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9ACFB9B-B832-4CD0-9B85-507326FA8E22}"/>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5" name="Footer Placeholder 4">
            <a:extLst>
              <a:ext uri="{FF2B5EF4-FFF2-40B4-BE49-F238E27FC236}">
                <a16:creationId xmlns:a16="http://schemas.microsoft.com/office/drawing/2014/main" id="{6B1BBA1D-FEC8-4C67-A21A-D9D0B51120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12CF619-728C-44B2-B495-9A04A966B233}"/>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369855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20BF3-45BA-4112-8BC7-6B3A638464C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CCEBE6C-104F-45D2-BE67-ACB78844C0F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51E4B70-47B9-42F3-B667-9FB269FD0F0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BCE3A10-EEF5-4C7E-9474-A8B8BD0C415C}"/>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6" name="Footer Placeholder 5">
            <a:extLst>
              <a:ext uri="{FF2B5EF4-FFF2-40B4-BE49-F238E27FC236}">
                <a16:creationId xmlns:a16="http://schemas.microsoft.com/office/drawing/2014/main" id="{B87EC7B0-35BA-4F51-8D86-554C6DE9B4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7735F77-FEDB-4A7E-B5E3-608F9F4551C2}"/>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2436279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0032-D413-4559-B7FB-726FB50145A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FAE23A2-E402-41D2-85DA-9E7E72F8D4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C751CB8-72E0-40F2-B927-95846AC1547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2D1F30A-57C3-4BAF-AA5A-2EBF5276F3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91F12CE-66CF-45BC-BDFC-8E868BD5E48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D402F4B-4317-4DF3-896A-7A4DAD4E00C3}"/>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8" name="Footer Placeholder 7">
            <a:extLst>
              <a:ext uri="{FF2B5EF4-FFF2-40B4-BE49-F238E27FC236}">
                <a16:creationId xmlns:a16="http://schemas.microsoft.com/office/drawing/2014/main" id="{3A947472-9C4F-4DC5-9DDE-85F554713D3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A242CFB-C41A-46C1-9384-2B91D745006D}"/>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1102927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9A36D-4D1A-4D3E-8949-2995AA22F1D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F310961-62F6-426F-B9FD-41EA36976B12}"/>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4" name="Footer Placeholder 3">
            <a:extLst>
              <a:ext uri="{FF2B5EF4-FFF2-40B4-BE49-F238E27FC236}">
                <a16:creationId xmlns:a16="http://schemas.microsoft.com/office/drawing/2014/main" id="{63CAD0D6-96B3-49F1-84F4-95A1FCBC2C7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4BF7425-8430-4E01-B59B-86E52E165AD7}"/>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152810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720FE4-9162-4919-BBB3-ECBF4C24F085}"/>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3" name="Footer Placeholder 2">
            <a:extLst>
              <a:ext uri="{FF2B5EF4-FFF2-40B4-BE49-F238E27FC236}">
                <a16:creationId xmlns:a16="http://schemas.microsoft.com/office/drawing/2014/main" id="{167CA3F7-6A68-4725-B74A-85072FFD58E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04D2BDA-770B-4EE0-A803-2EC9A453EE30}"/>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171647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3AAB-3BC5-4638-96A4-F340B5FE26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A699869-4DF7-489B-9CBD-BAA127DA5B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BBE6BE1-5248-4F34-B95E-9299613C64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B21B0C-17AB-4997-9D9C-518A8701CDF6}"/>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6" name="Footer Placeholder 5">
            <a:extLst>
              <a:ext uri="{FF2B5EF4-FFF2-40B4-BE49-F238E27FC236}">
                <a16:creationId xmlns:a16="http://schemas.microsoft.com/office/drawing/2014/main" id="{DCB5ED02-244F-4BCE-A287-FF124CBC6C8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94B9790-A6B6-434D-94C1-E480AFEE5635}"/>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203442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6B1E-41DB-47CB-ADF5-9D3D733CDB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4FF29EE-17CB-4E1B-A2DD-96F7AF983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E0C157A-0807-43C6-981B-44C3AAA9E1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42AD00-BC34-48E3-9B64-26D4C8EC3B41}"/>
              </a:ext>
            </a:extLst>
          </p:cNvPr>
          <p:cNvSpPr>
            <a:spLocks noGrp="1"/>
          </p:cNvSpPr>
          <p:nvPr>
            <p:ph type="dt" sz="half" idx="10"/>
          </p:nvPr>
        </p:nvSpPr>
        <p:spPr/>
        <p:txBody>
          <a:bodyPr/>
          <a:lstStyle/>
          <a:p>
            <a:fld id="{D423BC85-010E-464D-8D92-0A69ED62A1B4}" type="datetimeFigureOut">
              <a:rPr lang="en-IN" smtClean="0"/>
              <a:t>05-12-2020</a:t>
            </a:fld>
            <a:endParaRPr lang="en-IN"/>
          </a:p>
        </p:txBody>
      </p:sp>
      <p:sp>
        <p:nvSpPr>
          <p:cNvPr id="6" name="Footer Placeholder 5">
            <a:extLst>
              <a:ext uri="{FF2B5EF4-FFF2-40B4-BE49-F238E27FC236}">
                <a16:creationId xmlns:a16="http://schemas.microsoft.com/office/drawing/2014/main" id="{518C2E72-75A6-4A75-82AA-3C4CAC89C7B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78FFBAC-77B8-4D07-A734-3BFE47E9D60E}"/>
              </a:ext>
            </a:extLst>
          </p:cNvPr>
          <p:cNvSpPr>
            <a:spLocks noGrp="1"/>
          </p:cNvSpPr>
          <p:nvPr>
            <p:ph type="sldNum" sz="quarter" idx="12"/>
          </p:nvPr>
        </p:nvSpPr>
        <p:spPr/>
        <p:txBody>
          <a:bodyPr/>
          <a:lstStyle/>
          <a:p>
            <a:fld id="{34DA0633-7607-4E4F-9DB7-DE2B83A47855}" type="slidenum">
              <a:rPr lang="en-IN" smtClean="0"/>
              <a:t>‹#›</a:t>
            </a:fld>
            <a:endParaRPr lang="en-IN"/>
          </a:p>
        </p:txBody>
      </p:sp>
    </p:spTree>
    <p:extLst>
      <p:ext uri="{BB962C8B-B14F-4D97-AF65-F5344CB8AC3E}">
        <p14:creationId xmlns:p14="http://schemas.microsoft.com/office/powerpoint/2010/main" val="115455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8D7DB0-6202-4F7F-A8E7-E3FCD1B1C7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E06F540-0C88-4C91-8F34-B1E7B13446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002DD66-443A-4B52-9D68-C3E24D0DF6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3BC85-010E-464D-8D92-0A69ED62A1B4}" type="datetimeFigureOut">
              <a:rPr lang="en-IN" smtClean="0"/>
              <a:t>05-12-2020</a:t>
            </a:fld>
            <a:endParaRPr lang="en-IN"/>
          </a:p>
        </p:txBody>
      </p:sp>
      <p:sp>
        <p:nvSpPr>
          <p:cNvPr id="5" name="Footer Placeholder 4">
            <a:extLst>
              <a:ext uri="{FF2B5EF4-FFF2-40B4-BE49-F238E27FC236}">
                <a16:creationId xmlns:a16="http://schemas.microsoft.com/office/drawing/2014/main" id="{AC9B0CD2-A5F4-4F2E-BA14-649C4A8BED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AEBA8CF-F611-468D-8BAA-DE0E67FB1A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DA0633-7607-4E4F-9DB7-DE2B83A47855}" type="slidenum">
              <a:rPr lang="en-IN" smtClean="0"/>
              <a:t>‹#›</a:t>
            </a:fld>
            <a:endParaRPr lang="en-IN"/>
          </a:p>
        </p:txBody>
      </p:sp>
    </p:spTree>
    <p:extLst>
      <p:ext uri="{BB962C8B-B14F-4D97-AF65-F5344CB8AC3E}">
        <p14:creationId xmlns:p14="http://schemas.microsoft.com/office/powerpoint/2010/main" val="3395500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21F024-7362-4D30-9E2E-4BD025530E6A}"/>
              </a:ext>
            </a:extLst>
          </p:cNvPr>
          <p:cNvSpPr>
            <a:spLocks noGrp="1"/>
          </p:cNvSpPr>
          <p:nvPr>
            <p:ph type="title"/>
          </p:nvPr>
        </p:nvSpPr>
        <p:spPr>
          <a:xfrm>
            <a:off x="1073426" y="1581749"/>
            <a:ext cx="10045148" cy="2393903"/>
          </a:xfrm>
        </p:spPr>
        <p:txBody>
          <a:bodyPr vert="horz" lIns="91440" tIns="45720" rIns="91440" bIns="45720" rtlCol="0" anchor="ctr">
            <a:normAutofit fontScale="90000"/>
          </a:bodyPr>
          <a:lstStyle/>
          <a:p>
            <a:pPr algn="ctr"/>
            <a:r>
              <a:rPr lang="en-IN" sz="7200" dirty="0"/>
              <a:t>UNIT – 5</a:t>
            </a:r>
            <a:br>
              <a:rPr lang="en-IN" sz="7200" dirty="0"/>
            </a:br>
            <a:br>
              <a:rPr lang="en-IN" sz="7200" dirty="0"/>
            </a:br>
            <a:r>
              <a:rPr lang="en-IN" sz="6600" dirty="0"/>
              <a:t>TRADE POLICIES IN INDIA</a:t>
            </a:r>
            <a:br>
              <a:rPr lang="en-IN" sz="6600" dirty="0"/>
            </a:br>
            <a:endParaRPr lang="en-US" sz="6700" kern="1200" dirty="0">
              <a:latin typeface="+mj-lt"/>
              <a:ea typeface="+mj-ea"/>
              <a:cs typeface="+mj-cs"/>
            </a:endParaRPr>
          </a:p>
        </p:txBody>
      </p:sp>
      <p:cxnSp>
        <p:nvCxnSpPr>
          <p:cNvPr id="29" name="Straight Connector 28">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5212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75766" y="1188637"/>
            <a:ext cx="3255087" cy="4480726"/>
          </a:xfrm>
        </p:spPr>
        <p:txBody>
          <a:bodyPr>
            <a:normAutofit/>
          </a:bodyPr>
          <a:lstStyle/>
          <a:p>
            <a:pPr algn="r"/>
            <a:r>
              <a:rPr lang="en-US" sz="3600" dirty="0"/>
              <a:t>5.3 PROBLEM OF INDIA’S INTERNATIONAL DEBT</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008413" y="3294172"/>
            <a:ext cx="5058583" cy="3560260"/>
          </a:xfrm>
        </p:spPr>
        <p:txBody>
          <a:bodyPr anchor="ctr">
            <a:normAutofit/>
          </a:bodyPr>
          <a:lstStyle/>
          <a:p>
            <a:pPr marL="0" indent="0">
              <a:buNone/>
            </a:pPr>
            <a:r>
              <a:rPr lang="en-IN" sz="1900" b="1" dirty="0">
                <a:latin typeface="Times New Roman" panose="02020603050405020304" pitchFamily="18" charset="0"/>
                <a:cs typeface="Times New Roman" panose="02020603050405020304" pitchFamily="18" charset="0"/>
              </a:rPr>
              <a:t>Problem of India’s International Debt </a:t>
            </a:r>
          </a:p>
          <a:p>
            <a:pPr marL="0" indent="0">
              <a:buNone/>
            </a:pPr>
            <a:endParaRPr lang="en-IN" sz="1900" b="1" dirty="0">
              <a:latin typeface="Times New Roman" panose="02020603050405020304" pitchFamily="18" charset="0"/>
              <a:cs typeface="Times New Roman" panose="02020603050405020304" pitchFamily="18" charset="0"/>
            </a:endParaRPr>
          </a:p>
          <a:p>
            <a:r>
              <a:rPr lang="en-IN" sz="1900" dirty="0">
                <a:latin typeface="Times New Roman" panose="02020603050405020304" pitchFamily="18" charset="0"/>
                <a:cs typeface="Times New Roman" panose="02020603050405020304" pitchFamily="18" charset="0"/>
              </a:rPr>
              <a:t>The Government of India also publishes an annual status report on the debt which contains detailed statistical analysis of the country’s external debt position. As on 31 December 2019, India's external debt stock totalled US$563.9 billion, a quarter-over quarter increase of 1 .2%.</a:t>
            </a:r>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4179366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5.4 WORKING AND REGULATION OF MNC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008413" y="3294172"/>
            <a:ext cx="5058583" cy="3560260"/>
          </a:xfrm>
        </p:spPr>
        <p:txBody>
          <a:bodyPr anchor="ctr">
            <a:normAutofit/>
          </a:bodyPr>
          <a:lstStyle/>
          <a:p>
            <a:pPr marL="0" indent="0">
              <a:buNone/>
            </a:pPr>
            <a:r>
              <a:rPr lang="en-IN" sz="1900" b="1" dirty="0">
                <a:latin typeface="Times New Roman" panose="02020603050405020304" pitchFamily="18" charset="0"/>
                <a:cs typeface="Times New Roman" panose="02020603050405020304" pitchFamily="18" charset="0"/>
              </a:rPr>
              <a:t>Introduction to Multinational Corporations:</a:t>
            </a:r>
          </a:p>
          <a:p>
            <a:r>
              <a:rPr lang="en-IN" sz="1900" dirty="0">
                <a:latin typeface="Times New Roman" panose="02020603050405020304" pitchFamily="18" charset="0"/>
                <a:cs typeface="Times New Roman" panose="02020603050405020304" pitchFamily="18" charset="0"/>
              </a:rPr>
              <a:t>An important development in the post-war period is that of the spread of multinational corporations (MNCs) as the vehicle of foreign direct investments. These are also called as Transnational Corporations (TNCs). Salvatore has defined them in these words, "These are the firms that own, control or manage production facilities in several countries." Paul </a:t>
            </a:r>
            <a:r>
              <a:rPr lang="en-IN" sz="1900" dirty="0" err="1">
                <a:latin typeface="Times New Roman" panose="02020603050405020304" pitchFamily="18" charset="0"/>
                <a:cs typeface="Times New Roman" panose="02020603050405020304" pitchFamily="18" charset="0"/>
              </a:rPr>
              <a:t>Streeten</a:t>
            </a:r>
            <a:r>
              <a:rPr lang="en-IN" sz="1900" dirty="0">
                <a:latin typeface="Times New Roman" panose="02020603050405020304" pitchFamily="18" charset="0"/>
                <a:cs typeface="Times New Roman" panose="02020603050405020304" pitchFamily="18" charset="0"/>
              </a:rPr>
              <a:t> and S. Lal have defined MNCs from economic, organisational and motivational viewpoints. </a:t>
            </a:r>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4008249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5.4 WORKING AND REGULATION OF MNC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008413" y="2670897"/>
            <a:ext cx="5058583" cy="3560260"/>
          </a:xfrm>
        </p:spPr>
        <p:txBody>
          <a:bodyPr anchor="ctr">
            <a:normAutofit fontScale="77500" lnSpcReduction="20000"/>
          </a:bodyPr>
          <a:lstStyle/>
          <a:p>
            <a:pPr marL="0" indent="0">
              <a:buNone/>
            </a:pPr>
            <a:r>
              <a:rPr lang="en-IN" sz="2500" b="1" dirty="0">
                <a:latin typeface="Times New Roman" panose="02020603050405020304" pitchFamily="18" charset="0"/>
                <a:cs typeface="Times New Roman" panose="02020603050405020304" pitchFamily="18" charset="0"/>
              </a:rPr>
              <a:t>Introduction to Multinational Corporations:</a:t>
            </a:r>
          </a:p>
          <a:p>
            <a:pPr marL="0" indent="0">
              <a:buNone/>
            </a:pPr>
            <a:endParaRPr lang="en-IN" sz="2500" b="1" dirty="0">
              <a:latin typeface="Times New Roman" panose="02020603050405020304" pitchFamily="18" charset="0"/>
              <a:cs typeface="Times New Roman" panose="02020603050405020304" pitchFamily="18" charset="0"/>
            </a:endParaRPr>
          </a:p>
          <a:p>
            <a:r>
              <a:rPr lang="en-IN" sz="2500" dirty="0">
                <a:latin typeface="Times New Roman" panose="02020603050405020304" pitchFamily="18" charset="0"/>
                <a:cs typeface="Times New Roman" panose="02020603050405020304" pitchFamily="18" charset="0"/>
              </a:rPr>
              <a:t>The economic definition of MNCs lays stress on the size, geographical spread and magnitude of investment. As regards the size or scale of operation, a typical MNC has net sales of 100 million dollars or more. From the geographical viewpoint a MNC is not confined to the national frontiers of the country of its origin. It spreads over two or more countries and therefore has an international character. As regards the magnitude of foreign investment, it varies from 25 percent to 100 percent.</a:t>
            </a:r>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4056452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5.4 WORKING AND REGULATION OF MNC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062335" y="2994661"/>
            <a:ext cx="5004661" cy="3236495"/>
          </a:xfrm>
        </p:spPr>
        <p:txBody>
          <a:bodyPr anchor="ctr">
            <a:normAutofit fontScale="62500" lnSpcReduction="20000"/>
          </a:bodyPr>
          <a:lstStyle/>
          <a:p>
            <a:pPr marL="0" indent="0">
              <a:buNone/>
            </a:pPr>
            <a:r>
              <a:rPr lang="en-IN" sz="3000" b="1" dirty="0">
                <a:latin typeface="Times New Roman" panose="02020603050405020304" pitchFamily="18" charset="0"/>
                <a:cs typeface="Times New Roman" panose="02020603050405020304" pitchFamily="18" charset="0"/>
              </a:rPr>
              <a:t>Introduction to Multinational Corporations: </a:t>
            </a:r>
          </a:p>
          <a:p>
            <a:r>
              <a:rPr lang="en-IN" sz="3000" dirty="0">
                <a:latin typeface="Times New Roman" panose="02020603050405020304" pitchFamily="18" charset="0"/>
                <a:cs typeface="Times New Roman" panose="02020603050405020304" pitchFamily="18" charset="0"/>
              </a:rPr>
              <a:t>From organisational point of view, MNC is one that acts as an organisation, maximising one overall objective for all its units and one which has the whole world (or parts of it) as its area of operation. In other words, MNC has its subsidiaries or branches spread over in different countries with single headquarter in the country of origin to co-ordinate the activities of all its branches. chief characteristics of multinational corporations (MNCs) or transnational corporations (TNCs) are as follows:</a:t>
            </a:r>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3765336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5.4 WORKING AND REGULATION OF MNC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035374" y="3014134"/>
            <a:ext cx="5004661" cy="3236495"/>
          </a:xfrm>
        </p:spPr>
        <p:txBody>
          <a:bodyPr anchor="ctr">
            <a:normAutofit fontScale="70000" lnSpcReduction="20000"/>
          </a:bodyPr>
          <a:lstStyle/>
          <a:p>
            <a:pPr marL="0" indent="0">
              <a:buNone/>
            </a:pPr>
            <a:r>
              <a:rPr lang="en-IN" sz="2700" b="1" dirty="0">
                <a:latin typeface="Times New Roman" panose="02020603050405020304" pitchFamily="18" charset="0"/>
                <a:cs typeface="Times New Roman" panose="02020603050405020304" pitchFamily="18" charset="0"/>
              </a:rPr>
              <a:t>Introduction to Multinational Corporations: </a:t>
            </a:r>
          </a:p>
          <a:p>
            <a:pPr lvl="0" fontAlgn="base"/>
            <a:r>
              <a:rPr lang="en-IN" sz="2700" dirty="0">
                <a:latin typeface="Times New Roman" panose="02020603050405020304" pitchFamily="18" charset="0"/>
                <a:cs typeface="Times New Roman" panose="02020603050405020304" pitchFamily="18" charset="0"/>
              </a:rPr>
              <a:t>They operate on a large scale having assets or sales in billions of dollars.</a:t>
            </a:r>
          </a:p>
          <a:p>
            <a:r>
              <a:rPr lang="en-IN" sz="2700" dirty="0">
                <a:latin typeface="Times New Roman" panose="02020603050405020304" pitchFamily="18" charset="0"/>
                <a:cs typeface="Times New Roman" panose="02020603050405020304" pitchFamily="18" charset="0"/>
              </a:rPr>
              <a:t>They operate internationally through a central office in the country of origin.</a:t>
            </a:r>
          </a:p>
          <a:p>
            <a:r>
              <a:rPr lang="en-IN" sz="2700" dirty="0">
                <a:latin typeface="Times New Roman" panose="02020603050405020304" pitchFamily="18" charset="0"/>
                <a:cs typeface="Times New Roman" panose="02020603050405020304" pitchFamily="18" charset="0"/>
              </a:rPr>
              <a:t>They have an oligopolistic structure and deal in differentiated products.</a:t>
            </a:r>
          </a:p>
          <a:p>
            <a:r>
              <a:rPr lang="en-IN" sz="2700" dirty="0">
                <a:latin typeface="Times New Roman" panose="02020603050405020304" pitchFamily="18" charset="0"/>
                <a:cs typeface="Times New Roman" panose="02020603050405020304" pitchFamily="18" charset="0"/>
              </a:rPr>
              <a:t>They try to bring about a collective transfer of resources like machinery, equipment, technological know-how, materials, finance and managerial services.</a:t>
            </a:r>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1801399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5.4 WORKING AND REGULATION OF MNC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035374" y="2474978"/>
            <a:ext cx="5460336" cy="3236495"/>
          </a:xfrm>
        </p:spPr>
        <p:txBody>
          <a:bodyPr anchor="ctr">
            <a:normAutofit fontScale="25000" lnSpcReduction="20000"/>
          </a:bodyPr>
          <a:lstStyle/>
          <a:p>
            <a:pPr marL="0" indent="0">
              <a:buNone/>
            </a:pPr>
            <a:r>
              <a:rPr lang="en-IN" sz="7600" b="1" dirty="0">
                <a:latin typeface="Times New Roman" panose="02020603050405020304" pitchFamily="18" charset="0"/>
                <a:cs typeface="Times New Roman" panose="02020603050405020304" pitchFamily="18" charset="0"/>
              </a:rPr>
              <a:t>Introduction to Multinational Corporations: </a:t>
            </a:r>
          </a:p>
          <a:p>
            <a:pPr marL="0" indent="0">
              <a:buNone/>
            </a:pPr>
            <a:r>
              <a:rPr lang="en-IN" sz="7600" b="1" dirty="0">
                <a:latin typeface="Times New Roman" panose="02020603050405020304" pitchFamily="18" charset="0"/>
                <a:cs typeface="Times New Roman" panose="02020603050405020304" pitchFamily="18" charset="0"/>
              </a:rPr>
              <a:t>Spread of MNCs:</a:t>
            </a:r>
          </a:p>
          <a:p>
            <a:pPr marL="0" indent="0">
              <a:buNone/>
            </a:pPr>
            <a:endParaRPr lang="en-IN" sz="7600" b="1" dirty="0">
              <a:latin typeface="Times New Roman" panose="02020603050405020304" pitchFamily="18" charset="0"/>
              <a:cs typeface="Times New Roman" panose="02020603050405020304" pitchFamily="18" charset="0"/>
            </a:endParaRPr>
          </a:p>
          <a:p>
            <a:r>
              <a:rPr lang="en-IN" sz="7600" dirty="0">
                <a:latin typeface="Times New Roman" panose="02020603050405020304" pitchFamily="18" charset="0"/>
                <a:cs typeface="Times New Roman" panose="02020603050405020304" pitchFamily="18" charset="0"/>
              </a:rPr>
              <a:t>During the last few decades, MNCs have assumed a dominant position international production, trade, investment and technological transfer. A study made by R. Vernon in 1971 listed 100 large MNCs, the total production of which stood 350 billion a year. A large majority them was controlled by the U.S.A. followed by the United Kingdom. total number of MNCs in the early 1970's was about 7000. Some of had assumed really gigantic </a:t>
            </a:r>
            <a:r>
              <a:rPr lang="en-IN" sz="7600" dirty="0" err="1">
                <a:latin typeface="Times New Roman" panose="02020603050405020304" pitchFamily="18" charset="0"/>
                <a:cs typeface="Times New Roman" panose="02020603050405020304" pitchFamily="18" charset="0"/>
              </a:rPr>
              <a:t>scal</a:t>
            </a:r>
            <a:r>
              <a:rPr lang="en-IN" sz="7600" dirty="0">
                <a:latin typeface="Times New Roman" panose="02020603050405020304" pitchFamily="18" charset="0"/>
                <a:cs typeface="Times New Roman" panose="02020603050405020304" pitchFamily="18" charset="0"/>
              </a:rPr>
              <a:t> operation.</a:t>
            </a:r>
          </a:p>
          <a:p>
            <a:pPr marL="0" indent="0">
              <a:buNone/>
            </a:pPr>
            <a:endParaRPr lang="en-IN" dirty="0"/>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2607961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5.4 WORKING AND REGULATION OF MNC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4916104" y="3617937"/>
            <a:ext cx="5460336" cy="3236495"/>
          </a:xfrm>
        </p:spPr>
        <p:txBody>
          <a:bodyPr anchor="ctr">
            <a:normAutofit fontScale="92500"/>
          </a:bodyPr>
          <a:lstStyle/>
          <a:p>
            <a:r>
              <a:rPr lang="en-IN" sz="2100" b="1" dirty="0">
                <a:latin typeface="Times New Roman" panose="02020603050405020304" pitchFamily="18" charset="0"/>
                <a:cs typeface="Times New Roman" panose="02020603050405020304" pitchFamily="18" charset="0"/>
              </a:rPr>
              <a:t>Role of MNCs•.</a:t>
            </a:r>
          </a:p>
          <a:p>
            <a:pPr marL="0" indent="0">
              <a:buNone/>
            </a:pPr>
            <a:r>
              <a:rPr lang="en-IN" sz="2100" dirty="0">
                <a:latin typeface="Times New Roman" panose="02020603050405020304" pitchFamily="18" charset="0"/>
                <a:cs typeface="Times New Roman" panose="02020603050405020304" pitchFamily="18" charset="0"/>
              </a:rPr>
              <a:t>	The MNCs have become a very powerful force in the world economy during the last few decades. They have exercised a revolutionary effect on international economic system in general and industrial organisation in particular. It has been truly regarded as a remarkable economic phenomenon of the twentieth century. We assess here the role of MNCs from the point of view of the LDCs. The benefits of these organisations are based upon the theory of foreign direct investments.</a:t>
            </a:r>
          </a:p>
          <a:p>
            <a:pPr marL="0" indent="0">
              <a:buNone/>
            </a:pPr>
            <a:endParaRPr lang="en-IN" dirty="0"/>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3385789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5.4 WORKING AND REGULATION OF MNC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4807537" y="3299772"/>
            <a:ext cx="5460336" cy="3236495"/>
          </a:xfrm>
        </p:spPr>
        <p:txBody>
          <a:bodyPr anchor="ctr">
            <a:normAutofit fontScale="92500" lnSpcReduction="10000"/>
          </a:bodyPr>
          <a:lstStyle/>
          <a:p>
            <a:pPr marL="0" indent="0">
              <a:buNone/>
            </a:pPr>
            <a:r>
              <a:rPr lang="en-IN" sz="1900" b="1" dirty="0">
                <a:latin typeface="Times New Roman" panose="02020603050405020304" pitchFamily="18" charset="0"/>
                <a:cs typeface="Times New Roman" panose="02020603050405020304" pitchFamily="18" charset="0"/>
              </a:rPr>
              <a:t>These are given below:</a:t>
            </a:r>
          </a:p>
          <a:p>
            <a:r>
              <a:rPr lang="en-IN" sz="1900" dirty="0">
                <a:latin typeface="Times New Roman" panose="02020603050405020304" pitchFamily="18" charset="0"/>
                <a:cs typeface="Times New Roman" panose="02020603050405020304" pitchFamily="18" charset="0"/>
              </a:rPr>
              <a:t>Transfer of Capital:</a:t>
            </a:r>
          </a:p>
          <a:p>
            <a:r>
              <a:rPr lang="en-IN" sz="1900" dirty="0">
                <a:latin typeface="Times New Roman" panose="02020603050405020304" pitchFamily="18" charset="0"/>
                <a:cs typeface="Times New Roman" panose="02020603050405020304" pitchFamily="18" charset="0"/>
              </a:rPr>
              <a:t>Undertaking Risk:</a:t>
            </a:r>
          </a:p>
          <a:p>
            <a:r>
              <a:rPr lang="en-IN" sz="1900" dirty="0">
                <a:latin typeface="Times New Roman" panose="02020603050405020304" pitchFamily="18" charset="0"/>
                <a:cs typeface="Times New Roman" panose="02020603050405020304" pitchFamily="18" charset="0"/>
              </a:rPr>
              <a:t>Transfer Superior Technology:</a:t>
            </a:r>
          </a:p>
          <a:p>
            <a:r>
              <a:rPr lang="en-IN" sz="1900" dirty="0">
                <a:latin typeface="Times New Roman" panose="02020603050405020304" pitchFamily="18" charset="0"/>
                <a:cs typeface="Times New Roman" panose="02020603050405020304" pitchFamily="18" charset="0"/>
              </a:rPr>
              <a:t>Development Markets:</a:t>
            </a:r>
          </a:p>
          <a:p>
            <a:r>
              <a:rPr lang="en-IN" sz="1900" dirty="0">
                <a:latin typeface="Times New Roman" panose="02020603050405020304" pitchFamily="18" charset="0"/>
                <a:cs typeface="Times New Roman" panose="02020603050405020304" pitchFamily="18" charset="0"/>
              </a:rPr>
              <a:t>Development of Human Resources:</a:t>
            </a:r>
          </a:p>
          <a:p>
            <a:r>
              <a:rPr lang="en-IN" sz="1900" dirty="0">
                <a:latin typeface="Times New Roman" panose="02020603050405020304" pitchFamily="18" charset="0"/>
                <a:cs typeface="Times New Roman" panose="02020603050405020304" pitchFamily="18" charset="0"/>
              </a:rPr>
              <a:t>Fuller Utilisation of Natural Resources:</a:t>
            </a:r>
          </a:p>
          <a:p>
            <a:r>
              <a:rPr lang="en-IN" sz="1900" dirty="0">
                <a:latin typeface="Times New Roman" panose="02020603050405020304" pitchFamily="18" charset="0"/>
                <a:cs typeface="Times New Roman" panose="02020603050405020304" pitchFamily="18" charset="0"/>
              </a:rPr>
              <a:t>Infrastructure:</a:t>
            </a:r>
          </a:p>
          <a:p>
            <a:r>
              <a:rPr lang="en-IN" sz="1900" dirty="0">
                <a:latin typeface="Times New Roman" panose="02020603050405020304" pitchFamily="18" charset="0"/>
                <a:cs typeface="Times New Roman" panose="02020603050405020304" pitchFamily="18" charset="0"/>
              </a:rPr>
              <a:t>Industrial Linkages:</a:t>
            </a:r>
          </a:p>
          <a:p>
            <a:endParaRPr lang="en-IN" dirty="0"/>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3764535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5.4 WORKING AND REGULATION OF MNC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4762304" y="2474978"/>
            <a:ext cx="5460336" cy="3236495"/>
          </a:xfrm>
        </p:spPr>
        <p:txBody>
          <a:bodyPr anchor="ctr">
            <a:normAutofit fontScale="25000" lnSpcReduction="20000"/>
          </a:bodyPr>
          <a:lstStyle/>
          <a:p>
            <a:r>
              <a:rPr lang="en-IN" sz="7200" b="1" dirty="0">
                <a:latin typeface="Times New Roman" panose="02020603050405020304" pitchFamily="18" charset="0"/>
                <a:cs typeface="Times New Roman" panose="02020603050405020304" pitchFamily="18" charset="0"/>
              </a:rPr>
              <a:t>Adverse Effects of MNCs:</a:t>
            </a:r>
          </a:p>
          <a:p>
            <a:pPr marL="0" indent="0">
              <a:buNone/>
            </a:pPr>
            <a:r>
              <a:rPr lang="en-IN" sz="7200" dirty="0">
                <a:latin typeface="Times New Roman" panose="02020603050405020304" pitchFamily="18" charset="0"/>
                <a:cs typeface="Times New Roman" panose="02020603050405020304" pitchFamily="18" charset="0"/>
              </a:rPr>
              <a:t>	The MNCs are viewed with much distrust in the LDCs because their operations involve exploitation of men, materials and markets of these countries. They have failed to raise up to their expectations and have many adverse consequences for them.</a:t>
            </a:r>
          </a:p>
          <a:p>
            <a:r>
              <a:rPr lang="en-IN" sz="7200" dirty="0">
                <a:latin typeface="Times New Roman" panose="02020603050405020304" pitchFamily="18" charset="0"/>
                <a:cs typeface="Times New Roman" panose="02020603050405020304" pitchFamily="18" charset="0"/>
              </a:rPr>
              <a:t>No Commitment to Economic and Social Development:</a:t>
            </a:r>
          </a:p>
          <a:p>
            <a:r>
              <a:rPr lang="en-IN" sz="7200" dirty="0">
                <a:latin typeface="Times New Roman" panose="02020603050405020304" pitchFamily="18" charset="0"/>
                <a:cs typeface="Times New Roman" panose="02020603050405020304" pitchFamily="18" charset="0"/>
              </a:rPr>
              <a:t>Disincentive for Domestic Capital:</a:t>
            </a:r>
          </a:p>
          <a:p>
            <a:r>
              <a:rPr lang="en-IN" sz="7200" dirty="0">
                <a:latin typeface="Times New Roman" panose="02020603050405020304" pitchFamily="18" charset="0"/>
                <a:cs typeface="Times New Roman" panose="02020603050405020304" pitchFamily="18" charset="0"/>
              </a:rPr>
              <a:t>Low Government Revenues:</a:t>
            </a:r>
          </a:p>
          <a:p>
            <a:r>
              <a:rPr lang="en-IN" sz="7200" dirty="0">
                <a:latin typeface="Times New Roman" panose="02020603050405020304" pitchFamily="18" charset="0"/>
                <a:cs typeface="Times New Roman" panose="02020603050405020304" pitchFamily="18" charset="0"/>
              </a:rPr>
              <a:t>Low Foreign Exchange Earnings:</a:t>
            </a:r>
          </a:p>
          <a:p>
            <a:r>
              <a:rPr lang="en-IN" sz="7200" dirty="0">
                <a:latin typeface="Times New Roman" panose="02020603050405020304" pitchFamily="18" charset="0"/>
                <a:cs typeface="Times New Roman" panose="02020603050405020304" pitchFamily="18" charset="0"/>
              </a:rPr>
              <a:t>Unsuited Technology:</a:t>
            </a:r>
          </a:p>
          <a:p>
            <a:r>
              <a:rPr lang="en-IN" sz="7200" dirty="0">
                <a:latin typeface="Times New Roman" panose="02020603050405020304" pitchFamily="18" charset="0"/>
                <a:cs typeface="Times New Roman" panose="02020603050405020304" pitchFamily="18" charset="0"/>
              </a:rPr>
              <a:t>Heavy Cost of Transfer of Technology:</a:t>
            </a:r>
          </a:p>
          <a:p>
            <a:endParaRPr lang="en-IN" dirty="0"/>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4223427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5.5 IMPROVEMENT OF EXPORT PROMOTION</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4807537" y="3621505"/>
            <a:ext cx="5460336" cy="3236495"/>
          </a:xfrm>
        </p:spPr>
        <p:txBody>
          <a:bodyPr anchor="ctr">
            <a:normAutofit/>
          </a:bodyPr>
          <a:lstStyle/>
          <a:p>
            <a:pPr marL="0" indent="0">
              <a:buNone/>
            </a:pPr>
            <a:r>
              <a:rPr lang="en-IN" sz="1800" dirty="0">
                <a:latin typeface="Times New Roman" panose="02020603050405020304" pitchFamily="18" charset="0"/>
                <a:cs typeface="Times New Roman" panose="02020603050405020304" pitchFamily="18" charset="0"/>
              </a:rPr>
              <a:t>Export Promotion Measures in India</a:t>
            </a:r>
          </a:p>
          <a:p>
            <a:pPr marL="0" indent="0">
              <a:buNone/>
            </a:pPr>
            <a:endParaRPr lang="en-IN" sz="1800" dirty="0">
              <a:latin typeface="Times New Roman" panose="02020603050405020304" pitchFamily="18" charset="0"/>
              <a:cs typeface="Times New Roman" panose="02020603050405020304" pitchFamily="18" charset="0"/>
            </a:endParaRPr>
          </a:p>
          <a:p>
            <a:r>
              <a:rPr lang="en-IN" sz="1800" dirty="0">
                <a:latin typeface="Times New Roman" panose="02020603050405020304" pitchFamily="18" charset="0"/>
                <a:cs typeface="Times New Roman" panose="02020603050405020304" pitchFamily="18" charset="0"/>
              </a:rPr>
              <a:t>A number of institutions have been set up by the government of India to promote exports. The export and import functions are looked after by the Ministry of Commerce. The Government formulates the export import policies and programmes that give direction to the exports. Exim policies aim at export assistance such as export credit, cash assistance, import replenishment, licensing, free trade zones, development of ports, quality control and pre-shipment </a:t>
            </a:r>
          </a:p>
          <a:p>
            <a:endParaRPr lang="en-IN" dirty="0"/>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273767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75767" y="1188637"/>
            <a:ext cx="2988234" cy="4480726"/>
          </a:xfrm>
        </p:spPr>
        <p:txBody>
          <a:bodyPr>
            <a:normAutofit/>
          </a:bodyPr>
          <a:lstStyle/>
          <a:p>
            <a:pPr algn="r"/>
            <a:r>
              <a:rPr lang="en-US" sz="3600" dirty="0"/>
              <a:t>5.1 RECENT CHANGES IN THE DIRECTION AND COMPOSITION OF TRADE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255260" y="1648870"/>
            <a:ext cx="4702848" cy="3560260"/>
          </a:xfrm>
        </p:spPr>
        <p:txBody>
          <a:bodyPr anchor="ctr">
            <a:normAutofit/>
          </a:bodyPr>
          <a:lstStyle/>
          <a:p>
            <a:pPr marL="0" indent="0">
              <a:buNone/>
            </a:pPr>
            <a:r>
              <a:rPr lang="en-IN" sz="1900" b="1" dirty="0">
                <a:latin typeface="Times New Roman" panose="02020603050405020304" pitchFamily="18" charset="0"/>
                <a:cs typeface="Times New Roman" panose="02020603050405020304" pitchFamily="18" charset="0"/>
              </a:rPr>
              <a:t>INDIA’S FOREIGN TRADE POLICY</a:t>
            </a:r>
          </a:p>
          <a:p>
            <a:r>
              <a:rPr lang="en-IN" sz="1900" dirty="0">
                <a:latin typeface="Times New Roman" panose="02020603050405020304" pitchFamily="18" charset="0"/>
                <a:cs typeface="Times New Roman" panose="02020603050405020304" pitchFamily="18" charset="0"/>
              </a:rPr>
              <a:t>The Department of Commerce has the mandate to make India a major player in global trade and assume a role of leadership in international trade organizations commensurate with India's growing importance. The Department devises commodity and country-specific strategy in the medium term and strategic plan/vision and India's Foreign Trade Policy in the long run.</a:t>
            </a:r>
          </a:p>
          <a:p>
            <a:endParaRPr lang="en-IN" sz="2400" dirty="0"/>
          </a:p>
        </p:txBody>
      </p:sp>
    </p:spTree>
    <p:extLst>
      <p:ext uri="{BB962C8B-B14F-4D97-AF65-F5344CB8AC3E}">
        <p14:creationId xmlns:p14="http://schemas.microsoft.com/office/powerpoint/2010/main" val="1445614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5.5 IMPROVEMENT OF EXPORT PROMOTION</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4733239" y="3290181"/>
            <a:ext cx="5489401" cy="3236495"/>
          </a:xfrm>
        </p:spPr>
        <p:txBody>
          <a:bodyPr anchor="ctr">
            <a:normAutofit fontScale="70000" lnSpcReduction="20000"/>
          </a:bodyPr>
          <a:lstStyle/>
          <a:p>
            <a:pPr marL="0" indent="0">
              <a:buNone/>
            </a:pPr>
            <a:r>
              <a:rPr lang="en-IN" sz="2700" b="1" dirty="0">
                <a:latin typeface="Times New Roman" panose="02020603050405020304" pitchFamily="18" charset="0"/>
                <a:cs typeface="Times New Roman" panose="02020603050405020304" pitchFamily="18" charset="0"/>
              </a:rPr>
              <a:t>Export Promotion Measures in India</a:t>
            </a:r>
          </a:p>
          <a:p>
            <a:pPr marL="0" indent="0">
              <a:buNone/>
            </a:pPr>
            <a:endParaRPr lang="en-IN" sz="2700" dirty="0">
              <a:latin typeface="Times New Roman" panose="02020603050405020304" pitchFamily="18" charset="0"/>
              <a:cs typeface="Times New Roman" panose="02020603050405020304" pitchFamily="18" charset="0"/>
            </a:endParaRPr>
          </a:p>
          <a:p>
            <a:r>
              <a:rPr lang="en-IN" sz="2700" dirty="0">
                <a:latin typeface="Times New Roman" panose="02020603050405020304" pitchFamily="18" charset="0"/>
                <a:cs typeface="Times New Roman" panose="02020603050405020304" pitchFamily="18" charset="0"/>
              </a:rPr>
              <a:t>Exim policies aim at export assistance such as export credit, cash assistance, import replenishment, licensing, free trade zones, development of ports, quality control and pre-shipment inspection, and guidance to Indian entrepreneurs to set up ventures abroad.</a:t>
            </a:r>
          </a:p>
          <a:p>
            <a:pPr marL="0" indent="0">
              <a:buNone/>
            </a:pPr>
            <a:r>
              <a:rPr lang="en-IN" sz="2700" dirty="0">
                <a:latin typeface="Times New Roman" panose="02020603050405020304" pitchFamily="18" charset="0"/>
                <a:cs typeface="Times New Roman" panose="02020603050405020304" pitchFamily="18" charset="0"/>
              </a:rPr>
              <a:t>1. International Presence</a:t>
            </a:r>
          </a:p>
          <a:p>
            <a:pPr marL="0" indent="0">
              <a:buNone/>
            </a:pPr>
            <a:r>
              <a:rPr lang="en-IN" sz="2700" dirty="0">
                <a:latin typeface="Times New Roman" panose="02020603050405020304" pitchFamily="18" charset="0"/>
                <a:cs typeface="Times New Roman" panose="02020603050405020304" pitchFamily="18" charset="0"/>
              </a:rPr>
              <a:t>2. Export Promotion Council</a:t>
            </a:r>
          </a:p>
          <a:p>
            <a:pPr marL="0" indent="0">
              <a:buNone/>
            </a:pPr>
            <a:r>
              <a:rPr lang="en-IN" sz="2700" dirty="0">
                <a:latin typeface="Times New Roman" panose="02020603050405020304" pitchFamily="18" charset="0"/>
                <a:cs typeface="Times New Roman" panose="02020603050405020304" pitchFamily="18" charset="0"/>
              </a:rPr>
              <a:t>3. Setting up of Commodity boards to promote exports</a:t>
            </a:r>
          </a:p>
          <a:p>
            <a:endParaRPr lang="en-IN" dirty="0"/>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2955000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951624" y="1230747"/>
            <a:ext cx="3057500" cy="4480726"/>
          </a:xfrm>
        </p:spPr>
        <p:txBody>
          <a:bodyPr>
            <a:normAutofit/>
          </a:bodyPr>
          <a:lstStyle/>
          <a:p>
            <a:pPr algn="r"/>
            <a:r>
              <a:rPr lang="en-US" sz="3600" dirty="0"/>
              <a:t>5.5 IMPROVEMENT OF EXPORT PROMOTION</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4793004" y="4244780"/>
            <a:ext cx="5489401" cy="3236495"/>
          </a:xfrm>
        </p:spPr>
        <p:txBody>
          <a:bodyPr anchor="ctr">
            <a:normAutofit/>
          </a:bodyPr>
          <a:lstStyle/>
          <a:p>
            <a:pPr marL="0" indent="0">
              <a:buNone/>
            </a:pPr>
            <a:r>
              <a:rPr lang="en-IN" sz="1800" b="1" dirty="0">
                <a:latin typeface="Times New Roman" panose="02020603050405020304" pitchFamily="18" charset="0"/>
                <a:cs typeface="Times New Roman" panose="02020603050405020304" pitchFamily="18" charset="0"/>
              </a:rPr>
              <a:t>Export Promotion Measures in India</a:t>
            </a:r>
            <a:endParaRPr lang="en-IN" sz="1800" dirty="0">
              <a:latin typeface="Times New Roman" panose="02020603050405020304" pitchFamily="18" charset="0"/>
              <a:cs typeface="Times New Roman" panose="02020603050405020304" pitchFamily="18" charset="0"/>
            </a:endParaRPr>
          </a:p>
          <a:p>
            <a:pPr marL="0" indent="0">
              <a:buNone/>
            </a:pPr>
            <a:r>
              <a:rPr lang="en-IN" sz="1800" dirty="0">
                <a:latin typeface="Times New Roman" panose="02020603050405020304" pitchFamily="18" charset="0"/>
                <a:cs typeface="Times New Roman" panose="02020603050405020304" pitchFamily="18" charset="0"/>
              </a:rPr>
              <a:t>4. Trade reps</a:t>
            </a:r>
          </a:p>
          <a:p>
            <a:pPr marL="0" indent="0">
              <a:buNone/>
            </a:pPr>
            <a:r>
              <a:rPr lang="en-IN" sz="1800" dirty="0">
                <a:latin typeface="Times New Roman" panose="02020603050405020304" pitchFamily="18" charset="0"/>
                <a:cs typeface="Times New Roman" panose="02020603050405020304" pitchFamily="18" charset="0"/>
              </a:rPr>
              <a:t>5. Indian Institute of Foreign Trade</a:t>
            </a:r>
          </a:p>
          <a:p>
            <a:pPr marL="0" indent="0">
              <a:buNone/>
            </a:pPr>
            <a:r>
              <a:rPr lang="en-IN" sz="1800" dirty="0">
                <a:latin typeface="Times New Roman" panose="02020603050405020304" pitchFamily="18" charset="0"/>
                <a:cs typeface="Times New Roman" panose="02020603050405020304" pitchFamily="18" charset="0"/>
              </a:rPr>
              <a:t>6. Participation</a:t>
            </a:r>
          </a:p>
          <a:p>
            <a:pPr marL="0" indent="0">
              <a:buNone/>
            </a:pPr>
            <a:r>
              <a:rPr lang="en-IN" sz="1800" dirty="0">
                <a:latin typeface="Times New Roman" panose="02020603050405020304" pitchFamily="18" charset="0"/>
                <a:cs typeface="Times New Roman" panose="02020603050405020304" pitchFamily="18" charset="0"/>
              </a:rPr>
              <a:t>7. Trade development Authority</a:t>
            </a:r>
          </a:p>
          <a:p>
            <a:pPr marL="0" indent="0">
              <a:buNone/>
            </a:pPr>
            <a:r>
              <a:rPr lang="en-IN" sz="1800" dirty="0">
                <a:latin typeface="Times New Roman" panose="02020603050405020304" pitchFamily="18" charset="0"/>
                <a:cs typeface="Times New Roman" panose="02020603050405020304" pitchFamily="18" charset="0"/>
              </a:rPr>
              <a:t>8. Financing for export</a:t>
            </a:r>
          </a:p>
          <a:p>
            <a:pPr marL="0" indent="0">
              <a:buNone/>
            </a:pPr>
            <a:r>
              <a:rPr lang="en-IN" sz="1800" dirty="0">
                <a:latin typeface="Times New Roman" panose="02020603050405020304" pitchFamily="18" charset="0"/>
                <a:cs typeface="Times New Roman" panose="02020603050405020304" pitchFamily="18" charset="0"/>
              </a:rPr>
              <a:t>9. Advisory Councils</a:t>
            </a:r>
          </a:p>
          <a:p>
            <a:pPr marL="0" indent="0">
              <a:buNone/>
            </a:pPr>
            <a:r>
              <a:rPr lang="en-IN" sz="1800" dirty="0">
                <a:latin typeface="Times New Roman" panose="02020603050405020304" pitchFamily="18" charset="0"/>
                <a:cs typeface="Times New Roman" panose="02020603050405020304" pitchFamily="18" charset="0"/>
              </a:rPr>
              <a:t>10. Technical assistance and Training</a:t>
            </a:r>
          </a:p>
          <a:p>
            <a:pPr marL="0" indent="0">
              <a:buNone/>
            </a:pPr>
            <a:endParaRPr lang="en-IN" b="1" dirty="0"/>
          </a:p>
          <a:p>
            <a:pPr marL="0" indent="0">
              <a:buNone/>
            </a:pPr>
            <a:endParaRPr lang="en-IN" dirty="0"/>
          </a:p>
          <a:p>
            <a:pPr marL="0" indent="0">
              <a:buNone/>
            </a:pPr>
            <a:endParaRPr lang="en-IN" dirty="0"/>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114660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75767" y="1188637"/>
            <a:ext cx="2988234" cy="4480726"/>
          </a:xfrm>
        </p:spPr>
        <p:txBody>
          <a:bodyPr>
            <a:normAutofit/>
          </a:bodyPr>
          <a:lstStyle/>
          <a:p>
            <a:pPr algn="r"/>
            <a:r>
              <a:rPr lang="en-US" sz="3600" dirty="0"/>
              <a:t>5.1 RECENT CHANGES IN THE DIRECTION AND COMPOSITION OF TRADE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158842" y="2109103"/>
            <a:ext cx="4702848" cy="3560260"/>
          </a:xfrm>
        </p:spPr>
        <p:txBody>
          <a:bodyPr anchor="ctr">
            <a:normAutofit lnSpcReduction="10000"/>
          </a:bodyPr>
          <a:lstStyle/>
          <a:p>
            <a:pPr marL="0" indent="0">
              <a:buNone/>
            </a:pPr>
            <a:r>
              <a:rPr lang="en-IN" sz="1900" b="1" dirty="0">
                <a:latin typeface="Times New Roman" panose="02020603050405020304" pitchFamily="18" charset="0"/>
                <a:cs typeface="Times New Roman" panose="02020603050405020304" pitchFamily="18" charset="0"/>
              </a:rPr>
              <a:t>INDIA’S FOREIGN TRADE POLICY</a:t>
            </a:r>
          </a:p>
          <a:p>
            <a:r>
              <a:rPr lang="en-IN" sz="1900" dirty="0">
                <a:latin typeface="Times New Roman" panose="02020603050405020304" pitchFamily="18" charset="0"/>
                <a:cs typeface="Times New Roman" panose="02020603050405020304" pitchFamily="18" charset="0"/>
              </a:rPr>
              <a:t>India's Foreign Trade Policy (FTP) provides the basic framework of policy and strategy for promoting exports and trade. It is periodically reviewed to adapt to the changing domestic and international scenario. he Department is also responsible for multilateral and bilateral commercial relations, special economic zones (SEZs), state trading, export promotion and trade facilitation, and development and regulation of certain export oriented industries and commodities.</a:t>
            </a:r>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1231809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75767" y="1188637"/>
            <a:ext cx="2988234" cy="4480726"/>
          </a:xfrm>
        </p:spPr>
        <p:txBody>
          <a:bodyPr>
            <a:normAutofit/>
          </a:bodyPr>
          <a:lstStyle/>
          <a:p>
            <a:pPr algn="r"/>
            <a:r>
              <a:rPr lang="en-US" sz="3600" dirty="0"/>
              <a:t>5.1 RECENT CHANGES IN THE DIRECTION AND COMPOSITION OF TRADE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158842" y="2109103"/>
            <a:ext cx="4702848" cy="3560260"/>
          </a:xfrm>
        </p:spPr>
        <p:txBody>
          <a:bodyPr anchor="ctr">
            <a:normAutofit fontScale="62500" lnSpcReduction="20000"/>
          </a:bodyPr>
          <a:lstStyle/>
          <a:p>
            <a:pPr marL="0" indent="0">
              <a:buNone/>
            </a:pPr>
            <a:r>
              <a:rPr lang="en-IN" sz="2900" b="1" dirty="0">
                <a:latin typeface="Times New Roman" panose="02020603050405020304" pitchFamily="18" charset="0"/>
                <a:cs typeface="Times New Roman" panose="02020603050405020304" pitchFamily="18" charset="0"/>
              </a:rPr>
              <a:t>INDIA’S FOREIGN TRADE POLICY</a:t>
            </a:r>
          </a:p>
          <a:p>
            <a:r>
              <a:rPr lang="en-IN" sz="2900" dirty="0">
                <a:latin typeface="Times New Roman" panose="02020603050405020304" pitchFamily="18" charset="0"/>
                <a:cs typeface="Times New Roman" panose="02020603050405020304" pitchFamily="18" charset="0"/>
              </a:rPr>
              <a:t>The current Foreign Trade Policy (2015-20) focusses on improving India's market share in existing markets and products as well as exploring new products and new markets. India's Foreign Trade Policy also envisages helping exporters leverage benefits of GST, closely monitoring export performances, improving ease of trading across borders, increasing realization from India's agriculture-based exports and promoting exports from MSMEs and labour intensive sectors. The DOC has also sought to make states active partners in exports. As a consequence, state governments are now actively developing export strategies based on the strengths of their respective sectors.</a:t>
            </a:r>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167934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75767" y="1188637"/>
            <a:ext cx="2988234" cy="4480726"/>
          </a:xfrm>
        </p:spPr>
        <p:txBody>
          <a:bodyPr>
            <a:normAutofit/>
          </a:bodyPr>
          <a:lstStyle/>
          <a:p>
            <a:pPr algn="r"/>
            <a:r>
              <a:rPr lang="en-US" sz="3600" dirty="0"/>
              <a:t>5.1 RECENT CHANGES IN THE DIRECTION AND COMPOSITION OF TRADE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158841" y="2109103"/>
            <a:ext cx="5058583" cy="3560260"/>
          </a:xfrm>
        </p:spPr>
        <p:txBody>
          <a:bodyPr anchor="ctr">
            <a:normAutofit fontScale="25000" lnSpcReduction="20000"/>
          </a:bodyPr>
          <a:lstStyle/>
          <a:p>
            <a:pPr marL="0" indent="0">
              <a:buNone/>
            </a:pPr>
            <a:r>
              <a:rPr lang="en-IN" sz="7600" b="1" dirty="0">
                <a:latin typeface="Times New Roman" panose="02020603050405020304" pitchFamily="18" charset="0"/>
                <a:cs typeface="Times New Roman" panose="02020603050405020304" pitchFamily="18" charset="0"/>
              </a:rPr>
              <a:t>INDIA’S FOREIGN TRADE POLICY</a:t>
            </a:r>
          </a:p>
          <a:p>
            <a:pPr marL="0" indent="0">
              <a:buNone/>
            </a:pPr>
            <a:endParaRPr lang="en-IN" sz="7600" b="1" dirty="0">
              <a:latin typeface="Times New Roman" panose="02020603050405020304" pitchFamily="18" charset="0"/>
              <a:cs typeface="Times New Roman" panose="02020603050405020304" pitchFamily="18" charset="0"/>
            </a:endParaRPr>
          </a:p>
          <a:p>
            <a:r>
              <a:rPr lang="en-IN" sz="7600" dirty="0">
                <a:latin typeface="Times New Roman" panose="02020603050405020304" pitchFamily="18" charset="0"/>
                <a:cs typeface="Times New Roman" panose="02020603050405020304" pitchFamily="18" charset="0"/>
              </a:rPr>
              <a:t>In 2018, then Commerce &amp; Industry Minister Shri Suresh </a:t>
            </a:r>
            <a:r>
              <a:rPr lang="en-IN" sz="7600" dirty="0" err="1">
                <a:latin typeface="Times New Roman" panose="02020603050405020304" pitchFamily="18" charset="0"/>
                <a:cs typeface="Times New Roman" panose="02020603050405020304" pitchFamily="18" charset="0"/>
              </a:rPr>
              <a:t>Prabhu</a:t>
            </a:r>
            <a:r>
              <a:rPr lang="en-IN" sz="7600" dirty="0">
                <a:latin typeface="Times New Roman" panose="02020603050405020304" pitchFamily="18" charset="0"/>
                <a:cs typeface="Times New Roman" panose="02020603050405020304" pitchFamily="18" charset="0"/>
              </a:rPr>
              <a:t> envisaged a strategy to double India's exports by 2025. The approach included devising a commodity specific strategy for key sectors like gems and jewellery, leather, textile &amp; apparel, engineering sector, electronics, chemicals and petrochemicals, pharma, </a:t>
            </a:r>
            <a:r>
              <a:rPr lang="en-IN" sz="7600" dirty="0" err="1">
                <a:latin typeface="Times New Roman" panose="02020603050405020304" pitchFamily="18" charset="0"/>
                <a:cs typeface="Times New Roman" panose="02020603050405020304" pitchFamily="18" charset="0"/>
              </a:rPr>
              <a:t>agri</a:t>
            </a:r>
            <a:r>
              <a:rPr lang="en-IN" sz="7600" dirty="0">
                <a:latin typeface="Times New Roman" panose="02020603050405020304" pitchFamily="18" charset="0"/>
                <a:cs typeface="Times New Roman" panose="02020603050405020304" pitchFamily="18" charset="0"/>
              </a:rPr>
              <a:t> and allied products and marine products. Territory specific strategy will cover North American Free Trade Agreement (NAFTA), Europe, North East Asia, ASEAN, South Asia, Latin America, Africa and WANA, Australia, New Zealand, and CIS.</a:t>
            </a:r>
          </a:p>
          <a:p>
            <a:endParaRPr lang="en-IN" dirty="0"/>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2392211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75767" y="1188637"/>
            <a:ext cx="2988234" cy="4480726"/>
          </a:xfrm>
        </p:spPr>
        <p:txBody>
          <a:bodyPr>
            <a:normAutofit/>
          </a:bodyPr>
          <a:lstStyle/>
          <a:p>
            <a:pPr algn="r"/>
            <a:r>
              <a:rPr lang="en-US" sz="3600" dirty="0"/>
              <a:t>5.1 RECENT CHANGES IN THE DIRECTION AND COMPOSITION OF TRADE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008413" y="1852863"/>
            <a:ext cx="5058583" cy="3560260"/>
          </a:xfrm>
        </p:spPr>
        <p:txBody>
          <a:bodyPr anchor="ctr">
            <a:normAutofit/>
          </a:bodyPr>
          <a:lstStyle/>
          <a:p>
            <a:pPr marL="0" indent="0">
              <a:buNone/>
            </a:pPr>
            <a:r>
              <a:rPr lang="en-IN" sz="1800" b="1" dirty="0">
                <a:latin typeface="Times New Roman" panose="02020603050405020304" pitchFamily="18" charset="0"/>
                <a:cs typeface="Times New Roman" panose="02020603050405020304" pitchFamily="18" charset="0"/>
              </a:rPr>
              <a:t>INDIA’S FOREIGN TRADE POLICY</a:t>
            </a:r>
          </a:p>
          <a:p>
            <a:pPr marL="0" indent="0">
              <a:buNone/>
            </a:pPr>
            <a:endParaRPr lang="en-IN" sz="1800" b="1" dirty="0">
              <a:latin typeface="Times New Roman" panose="02020603050405020304" pitchFamily="18" charset="0"/>
              <a:cs typeface="Times New Roman" panose="02020603050405020304" pitchFamily="18" charset="0"/>
            </a:endParaRPr>
          </a:p>
          <a:p>
            <a:r>
              <a:rPr lang="en-IN" sz="1800" dirty="0">
                <a:latin typeface="Times New Roman" panose="02020603050405020304" pitchFamily="18" charset="0"/>
                <a:cs typeface="Times New Roman" panose="02020603050405020304" pitchFamily="18" charset="0"/>
              </a:rPr>
              <a:t> The trade reforms initiated in the country since the beginning of 1990's were directed to achieve the basic objective of bringing about definite and permanent improvement in trade and payments situation in the country</a:t>
            </a:r>
            <a:endParaRPr lang="en-IN" sz="1800" dirty="0"/>
          </a:p>
          <a:p>
            <a:pPr marL="0" indent="0">
              <a:buNone/>
            </a:pPr>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2372293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75767" y="1188637"/>
            <a:ext cx="2988234" cy="4480726"/>
          </a:xfrm>
        </p:spPr>
        <p:txBody>
          <a:bodyPr>
            <a:normAutofit/>
          </a:bodyPr>
          <a:lstStyle/>
          <a:p>
            <a:pPr algn="r"/>
            <a:r>
              <a:rPr lang="en-US" sz="3600" dirty="0"/>
              <a:t>5.2 IMAPCT OF TRADE REFORMS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4926712" y="2670897"/>
            <a:ext cx="5058583" cy="3560260"/>
          </a:xfrm>
        </p:spPr>
        <p:txBody>
          <a:bodyPr anchor="ctr">
            <a:normAutofit/>
          </a:bodyPr>
          <a:lstStyle/>
          <a:p>
            <a:pPr marL="0" indent="0">
              <a:buNone/>
            </a:pPr>
            <a:r>
              <a:rPr lang="en-IN" sz="1900" b="1" dirty="0">
                <a:latin typeface="Times New Roman" panose="02020603050405020304" pitchFamily="18" charset="0"/>
                <a:cs typeface="Times New Roman" panose="02020603050405020304" pitchFamily="18" charset="0"/>
              </a:rPr>
              <a:t>Impact of trade Reforms </a:t>
            </a:r>
          </a:p>
          <a:p>
            <a:pPr marL="0" indent="0">
              <a:buNone/>
            </a:pPr>
            <a:r>
              <a:rPr lang="en-IN" sz="1900" dirty="0">
                <a:latin typeface="Times New Roman" panose="02020603050405020304" pitchFamily="18" charset="0"/>
                <a:cs typeface="Times New Roman" panose="02020603050405020304" pitchFamily="18" charset="0"/>
              </a:rPr>
              <a:t>The impact of the liberalisation of trade policies upon the economy of the country is as follows:</a:t>
            </a:r>
          </a:p>
          <a:p>
            <a:pPr marL="0" indent="0">
              <a:buNone/>
            </a:pPr>
            <a:r>
              <a:rPr lang="en-IN" sz="1900" dirty="0">
                <a:latin typeface="Times New Roman" panose="02020603050405020304" pitchFamily="18" charset="0"/>
                <a:cs typeface="Times New Roman" panose="02020603050405020304" pitchFamily="18" charset="0"/>
              </a:rPr>
              <a:t>Shift Front Inward-Looking Trade Policies to Outward-Look’ Trade Policies:</a:t>
            </a:r>
          </a:p>
          <a:p>
            <a:pPr marL="0" indent="0">
              <a:buNone/>
            </a:pPr>
            <a:r>
              <a:rPr lang="en-IN" sz="1900" dirty="0">
                <a:latin typeface="Times New Roman" panose="02020603050405020304" pitchFamily="18" charset="0"/>
                <a:cs typeface="Times New Roman" panose="02020603050405020304" pitchFamily="18" charset="0"/>
              </a:rPr>
              <a:t>2. Balance of Payments:</a:t>
            </a:r>
          </a:p>
          <a:p>
            <a:pPr marL="0" indent="0">
              <a:buNone/>
            </a:pPr>
            <a:r>
              <a:rPr lang="en-IN" sz="1900" dirty="0">
                <a:latin typeface="Times New Roman" panose="02020603050405020304" pitchFamily="18" charset="0"/>
                <a:cs typeface="Times New Roman" panose="02020603050405020304" pitchFamily="18" charset="0"/>
              </a:rPr>
              <a:t>3. Inflow of Foreign Capital:</a:t>
            </a:r>
          </a:p>
          <a:p>
            <a:pPr marL="0" indent="0">
              <a:buNone/>
            </a:pPr>
            <a:r>
              <a:rPr lang="en-IN" sz="1900" dirty="0">
                <a:latin typeface="Times New Roman" panose="02020603050405020304" pitchFamily="18" charset="0"/>
                <a:cs typeface="Times New Roman" panose="02020603050405020304" pitchFamily="18" charset="0"/>
              </a:rPr>
              <a:t>4. Industrial Growth:</a:t>
            </a:r>
          </a:p>
          <a:p>
            <a:pPr marL="0" indent="0">
              <a:buNone/>
            </a:pPr>
            <a:r>
              <a:rPr lang="en-IN" sz="1900" dirty="0">
                <a:latin typeface="Times New Roman" panose="02020603050405020304" pitchFamily="18" charset="0"/>
                <a:cs typeface="Times New Roman" panose="02020603050405020304" pitchFamily="18" charset="0"/>
              </a:rPr>
              <a:t>5. Extent of Employment:</a:t>
            </a:r>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398870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75767" y="1188637"/>
            <a:ext cx="2988234" cy="4480726"/>
          </a:xfrm>
        </p:spPr>
        <p:txBody>
          <a:bodyPr>
            <a:normAutofit/>
          </a:bodyPr>
          <a:lstStyle/>
          <a:p>
            <a:pPr algn="r"/>
            <a:r>
              <a:rPr lang="en-US" sz="3600" dirty="0"/>
              <a:t>5.2 IMAPCT OF TRADE REFORMS </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4926712" y="3155937"/>
            <a:ext cx="5058583" cy="3560260"/>
          </a:xfrm>
        </p:spPr>
        <p:txBody>
          <a:bodyPr anchor="ctr">
            <a:normAutofit/>
          </a:bodyPr>
          <a:lstStyle/>
          <a:p>
            <a:pPr marL="0" indent="0">
              <a:buNone/>
            </a:pPr>
            <a:r>
              <a:rPr lang="en-IN" sz="1900" b="1" dirty="0">
                <a:latin typeface="Times New Roman" panose="02020603050405020304" pitchFamily="18" charset="0"/>
                <a:cs typeface="Times New Roman" panose="02020603050405020304" pitchFamily="18" charset="0"/>
              </a:rPr>
              <a:t>Impact of trade Reforms </a:t>
            </a:r>
          </a:p>
          <a:p>
            <a:pPr marL="0" indent="0">
              <a:buNone/>
            </a:pPr>
            <a:r>
              <a:rPr lang="en-IN" sz="1900" dirty="0">
                <a:latin typeface="Times New Roman" panose="02020603050405020304" pitchFamily="18" charset="0"/>
                <a:cs typeface="Times New Roman" panose="02020603050405020304" pitchFamily="18" charset="0"/>
              </a:rPr>
              <a:t>6. Economic Growth:</a:t>
            </a:r>
          </a:p>
          <a:p>
            <a:r>
              <a:rPr lang="en-IN" sz="1900" dirty="0">
                <a:latin typeface="Times New Roman" panose="02020603050405020304" pitchFamily="18" charset="0"/>
                <a:cs typeface="Times New Roman" panose="02020603050405020304" pitchFamily="18" charset="0"/>
              </a:rPr>
              <a:t>The GDP growth rates were estimated at 6.6 percent and 7.4 percent for 201314 and 2014-15 respectively. External debt of External debt of India</a:t>
            </a:r>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3983630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95069-79F0-483F-AFB3-FA5DA57E248D}"/>
              </a:ext>
            </a:extLst>
          </p:cNvPr>
          <p:cNvSpPr>
            <a:spLocks noGrp="1"/>
          </p:cNvSpPr>
          <p:nvPr>
            <p:ph type="title"/>
          </p:nvPr>
        </p:nvSpPr>
        <p:spPr>
          <a:xfrm>
            <a:off x="1029045" y="1095504"/>
            <a:ext cx="3224401" cy="4480726"/>
          </a:xfrm>
        </p:spPr>
        <p:txBody>
          <a:bodyPr>
            <a:normAutofit/>
          </a:bodyPr>
          <a:lstStyle/>
          <a:p>
            <a:pPr algn="r"/>
            <a:r>
              <a:rPr lang="en-US" sz="3600" dirty="0"/>
              <a:t>5.3 PROBLEM OF INDIA’S INTERNATIONAL DEBT</a:t>
            </a:r>
            <a:endParaRPr lang="en-IN" sz="3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1EA29F-8D1E-49A4-83CB-E6E906861CF6}"/>
              </a:ext>
            </a:extLst>
          </p:cNvPr>
          <p:cNvSpPr>
            <a:spLocks noGrp="1"/>
          </p:cNvSpPr>
          <p:nvPr>
            <p:ph idx="1"/>
          </p:nvPr>
        </p:nvSpPr>
        <p:spPr>
          <a:xfrm>
            <a:off x="5008413" y="2546337"/>
            <a:ext cx="5058583" cy="3560260"/>
          </a:xfrm>
        </p:spPr>
        <p:txBody>
          <a:bodyPr anchor="ctr">
            <a:normAutofit fontScale="62500" lnSpcReduction="20000"/>
          </a:bodyPr>
          <a:lstStyle/>
          <a:p>
            <a:pPr marL="0" indent="0">
              <a:buNone/>
            </a:pPr>
            <a:r>
              <a:rPr lang="en-IN" b="1" dirty="0">
                <a:latin typeface="Times New Roman" panose="02020603050405020304" pitchFamily="18" charset="0"/>
                <a:cs typeface="Times New Roman" panose="02020603050405020304" pitchFamily="18" charset="0"/>
              </a:rPr>
              <a:t>Problem of India’s International Debt </a:t>
            </a:r>
          </a:p>
          <a:p>
            <a:r>
              <a:rPr lang="en-IN" dirty="0">
                <a:latin typeface="Times New Roman" panose="02020603050405020304" pitchFamily="18" charset="0"/>
                <a:cs typeface="Times New Roman" panose="02020603050405020304" pitchFamily="18" charset="0"/>
              </a:rPr>
              <a:t>The external debt of India is the total debt the country owes to foreign creditors. The debtors can be the Union government, state governments, corporations or citizens of India. The debt includes money owed to private commercial banks, foreign governments, or international financial institutions such as the International Monetary Fund (IMF) and World Bank. India's external debt data is published quarterly, with a lag of one quarter. Statistics for the first two quarters of the calendar year are compiled and published by the Reserve Bank of India. Data for the last two quarters is compiled and published by the Ministry of Finance. </a:t>
            </a:r>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lang="en-IN" dirty="0"/>
          </a:p>
          <a:p>
            <a:endParaRPr lang="en-IN" sz="1900" dirty="0">
              <a:latin typeface="Times New Roman" panose="02020603050405020304" pitchFamily="18" charset="0"/>
              <a:cs typeface="Times New Roman" panose="02020603050405020304" pitchFamily="18" charset="0"/>
            </a:endParaRPr>
          </a:p>
          <a:p>
            <a:endParaRPr lang="en-IN" dirty="0"/>
          </a:p>
          <a:p>
            <a:endParaRPr lang="en-IN" sz="2400" dirty="0"/>
          </a:p>
        </p:txBody>
      </p:sp>
    </p:spTree>
    <p:extLst>
      <p:ext uri="{BB962C8B-B14F-4D97-AF65-F5344CB8AC3E}">
        <p14:creationId xmlns:p14="http://schemas.microsoft.com/office/powerpoint/2010/main" val="2670355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1472</Words>
  <Application>Microsoft Office PowerPoint</Application>
  <PresentationFormat>Widescreen</PresentationFormat>
  <Paragraphs>188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UNIT – 5  TRADE POLICIES IN INDIA </vt:lpstr>
      <vt:lpstr>5.1 RECENT CHANGES IN THE DIRECTION AND COMPOSITION OF TRADE </vt:lpstr>
      <vt:lpstr>5.1 RECENT CHANGES IN THE DIRECTION AND COMPOSITION OF TRADE </vt:lpstr>
      <vt:lpstr>5.1 RECENT CHANGES IN THE DIRECTION AND COMPOSITION OF TRADE </vt:lpstr>
      <vt:lpstr>5.1 RECENT CHANGES IN THE DIRECTION AND COMPOSITION OF TRADE </vt:lpstr>
      <vt:lpstr>5.1 RECENT CHANGES IN THE DIRECTION AND COMPOSITION OF TRADE </vt:lpstr>
      <vt:lpstr>5.2 IMAPCT OF TRADE REFORMS </vt:lpstr>
      <vt:lpstr>5.2 IMAPCT OF TRADE REFORMS </vt:lpstr>
      <vt:lpstr>5.3 PROBLEM OF INDIA’S INTERNATIONAL DEBT</vt:lpstr>
      <vt:lpstr>5.3 PROBLEM OF INDIA’S INTERNATIONAL DEBT</vt:lpstr>
      <vt:lpstr>5.4 WORKING AND REGULATION OF MNC </vt:lpstr>
      <vt:lpstr>5.4 WORKING AND REGULATION OF MNC </vt:lpstr>
      <vt:lpstr>5.4 WORKING AND REGULATION OF MNC </vt:lpstr>
      <vt:lpstr>5.4 WORKING AND REGULATION OF MNC </vt:lpstr>
      <vt:lpstr>5.4 WORKING AND REGULATION OF MNC </vt:lpstr>
      <vt:lpstr>5.4 WORKING AND REGULATION OF MNC </vt:lpstr>
      <vt:lpstr>5.4 WORKING AND REGULATION OF MNC </vt:lpstr>
      <vt:lpstr>5.4 WORKING AND REGULATION OF MNC </vt:lpstr>
      <vt:lpstr>5.5 IMPROVEMENT OF EXPORT PROMOTION</vt:lpstr>
      <vt:lpstr>5.5 IMPROVEMENT OF EXPORT PROMOTION</vt:lpstr>
      <vt:lpstr>5.5 IMPROVEMENT OF EXPORT PROMOTION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5  TRADE POLICIES IN INDIA</dc:title>
  <dc:creator>ELCOT</dc:creator>
  <cp:lastModifiedBy>ELCOT</cp:lastModifiedBy>
  <cp:revision>10</cp:revision>
  <dcterms:created xsi:type="dcterms:W3CDTF">2020-12-05T07:23:52Z</dcterms:created>
  <dcterms:modified xsi:type="dcterms:W3CDTF">2020-12-05T11:16:29Z</dcterms:modified>
</cp:coreProperties>
</file>